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75" r:id="rId19"/>
    <p:sldId id="276" r:id="rId20"/>
    <p:sldId id="279" r:id="rId21"/>
    <p:sldId id="278" r:id="rId22"/>
    <p:sldId id="277" r:id="rId23"/>
    <p:sldId id="281" r:id="rId24"/>
    <p:sldId id="282" r:id="rId25"/>
    <p:sldId id="264" r:id="rId26"/>
  </p:sldIdLst>
  <p:sldSz cx="9144000" cy="5143500" type="screen16x9"/>
  <p:notesSz cx="6858000" cy="9144000"/>
  <p:embeddedFontLst>
    <p:embeddedFont>
      <p:font typeface="Average" panose="020B0604020202020204" charset="0"/>
      <p:regular r:id="rId28"/>
    </p:embeddedFont>
    <p:embeddedFont>
      <p:font typeface="Calibri" panose="020F0502020204030204" pitchFamily="34" charset="0"/>
      <p:regular r:id="rId29"/>
      <p:bold r:id="rId30"/>
      <p:italic r:id="rId31"/>
      <p:boldItalic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75"/>
            <p14:sldId id="276"/>
            <p14:sldId id="279"/>
            <p14:sldId id="278"/>
            <p14:sldId id="277"/>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jpg"/><Relationship Id="rId4" Type="http://schemas.openxmlformats.org/officeDocument/2006/relationships/image" Target="../media/image20.png"/><Relationship Id="rId9"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a:xfrm>
            <a:off x="311700" y="251460"/>
            <a:ext cx="8520600" cy="766265"/>
          </a:xfrm>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624650502"/>
              </p:ext>
            </p:extLst>
          </p:nvPr>
        </p:nvGraphicFramePr>
        <p:xfrm>
          <a:off x="461041" y="1075767"/>
          <a:ext cx="8244969" cy="381000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50919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101337">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2887980" y="365760"/>
            <a:ext cx="6013328" cy="4328160"/>
          </a:xfrm>
          <a:prstGeom prst="rect">
            <a:avLst/>
          </a:prstGeom>
        </p:spPr>
      </p:pic>
      <p:sp>
        <p:nvSpPr>
          <p:cNvPr id="2" name="TextBox 1">
            <a:extLst>
              <a:ext uri="{FF2B5EF4-FFF2-40B4-BE49-F238E27FC236}">
                <a16:creationId xmlns:a16="http://schemas.microsoft.com/office/drawing/2014/main" id="{39F8C093-7291-420F-9F2A-F32959E44F11}"/>
              </a:ext>
            </a:extLst>
          </p:cNvPr>
          <p:cNvSpPr txBox="1"/>
          <p:nvPr/>
        </p:nvSpPr>
        <p:spPr>
          <a:xfrm>
            <a:off x="266700" y="320040"/>
            <a:ext cx="2385060" cy="4739759"/>
          </a:xfrm>
          <a:prstGeom prst="rect">
            <a:avLst/>
          </a:prstGeom>
          <a:noFill/>
        </p:spPr>
        <p:txBody>
          <a:bodyPr wrap="square" rtlCol="0">
            <a:spAutoFit/>
          </a:bodyPr>
          <a:lstStyle/>
          <a:p>
            <a:r>
              <a:rPr lang="en-CA" sz="1600" dirty="0">
                <a:solidFill>
                  <a:schemeClr val="tx1"/>
                </a:solidFill>
              </a:rPr>
              <a:t>Being stroke patient to have a heart disease, a person who smokes , a person who have less physical activities , person who have kidney disease shows a </a:t>
            </a:r>
            <a:r>
              <a:rPr lang="en-CA" sz="1600" b="1" dirty="0">
                <a:solidFill>
                  <a:srgbClr val="FFC000"/>
                </a:solidFill>
              </a:rPr>
              <a:t>positive correlation </a:t>
            </a:r>
            <a:r>
              <a:rPr lang="en-CA" sz="1600" dirty="0">
                <a:solidFill>
                  <a:schemeClr val="tx1"/>
                </a:solidFill>
              </a:rPr>
              <a:t>with the target variable.</a:t>
            </a:r>
          </a:p>
          <a:p>
            <a:endParaRPr lang="en-CA" sz="1600" dirty="0">
              <a:solidFill>
                <a:schemeClr val="tx1"/>
              </a:solidFill>
            </a:endParaRPr>
          </a:p>
          <a:p>
            <a:r>
              <a:rPr lang="en-CA" sz="1600" dirty="0">
                <a:solidFill>
                  <a:schemeClr val="tx1"/>
                </a:solidFill>
              </a:rPr>
              <a:t>Alcohol drinking shows very low </a:t>
            </a:r>
            <a:r>
              <a:rPr lang="en-CA" sz="1600" b="1" dirty="0">
                <a:solidFill>
                  <a:srgbClr val="FFC000"/>
                </a:solidFill>
              </a:rPr>
              <a:t>negative  correlation</a:t>
            </a:r>
            <a:r>
              <a:rPr lang="en-CA" sz="1600" dirty="0">
                <a:solidFill>
                  <a:srgbClr val="FFC000"/>
                </a:solidFill>
              </a:rPr>
              <a:t> </a:t>
            </a:r>
            <a:r>
              <a:rPr lang="en-CA" sz="1600" dirty="0">
                <a:solidFill>
                  <a:schemeClr val="tx1"/>
                </a:solidFill>
              </a:rPr>
              <a:t>with the target variable </a:t>
            </a:r>
          </a:p>
          <a:p>
            <a:endParaRPr lang="en-CA" sz="1600" dirty="0">
              <a:solidFill>
                <a:schemeClr val="tx1"/>
              </a:solidFill>
            </a:endParaRPr>
          </a:p>
          <a:p>
            <a:r>
              <a:rPr lang="en-CA" sz="1600" dirty="0">
                <a:solidFill>
                  <a:schemeClr val="tx1"/>
                </a:solidFill>
              </a:rPr>
              <a:t>Skin cancer and Asthma shows </a:t>
            </a:r>
            <a:r>
              <a:rPr lang="en-CA" sz="1600" b="1" dirty="0">
                <a:solidFill>
                  <a:srgbClr val="FFC000"/>
                </a:solidFill>
              </a:rPr>
              <a:t>no correlation </a:t>
            </a:r>
            <a:r>
              <a:rPr lang="en-CA" sz="1600" dirty="0">
                <a:solidFill>
                  <a:schemeClr val="tx1"/>
                </a:solidFill>
              </a:rPr>
              <a:t>with the target variable</a:t>
            </a:r>
          </a:p>
          <a:p>
            <a:endParaRPr lang="en-CA" dirty="0"/>
          </a:p>
        </p:txBody>
      </p:sp>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a:xfrm>
            <a:off x="3596640" y="2941320"/>
            <a:ext cx="4686300" cy="1821181"/>
          </a:xfrm>
        </p:spPr>
        <p:txBody>
          <a:bodyPr/>
          <a:lstStyle/>
          <a:p>
            <a:r>
              <a:rPr lang="en-CA" sz="1600" dirty="0"/>
              <a:t>Physical health , being a diabetic patient , Poor general health , Age category above 80 years show a </a:t>
            </a:r>
            <a:r>
              <a:rPr lang="en-CA" sz="1600" dirty="0">
                <a:solidFill>
                  <a:srgbClr val="FFC000"/>
                </a:solidFill>
              </a:rPr>
              <a:t>lower positive correlation </a:t>
            </a:r>
            <a:r>
              <a:rPr lang="en-CA" sz="1600" dirty="0"/>
              <a:t>with the target variable.</a:t>
            </a:r>
          </a:p>
          <a:p>
            <a:r>
              <a:rPr lang="en-CA" sz="1600" dirty="0"/>
              <a:t>Excellent  and very good general health shows </a:t>
            </a:r>
            <a:r>
              <a:rPr lang="en-CA" sz="1600" dirty="0">
                <a:solidFill>
                  <a:srgbClr val="FFC000"/>
                </a:solidFill>
              </a:rPr>
              <a:t>lower negative correlation</a:t>
            </a:r>
            <a:r>
              <a:rPr lang="en-CA" sz="1600" dirty="0"/>
              <a:t>.</a:t>
            </a:r>
          </a:p>
          <a:p>
            <a:r>
              <a:rPr lang="en-CA" sz="1600" dirty="0"/>
              <a:t>Sleep time , Race shows </a:t>
            </a:r>
            <a:r>
              <a:rPr lang="en-CA" sz="1600" dirty="0">
                <a:solidFill>
                  <a:srgbClr val="FFC000"/>
                </a:solidFill>
              </a:rPr>
              <a:t>no correlation </a:t>
            </a:r>
          </a:p>
        </p:txBody>
      </p:sp>
      <p:pic>
        <p:nvPicPr>
          <p:cNvPr id="6" name="Picture 5">
            <a:extLst>
              <a:ext uri="{FF2B5EF4-FFF2-40B4-BE49-F238E27FC236}">
                <a16:creationId xmlns:a16="http://schemas.microsoft.com/office/drawing/2014/main" id="{B17813DB-161C-43FC-AB4E-80EB4EBBF6E0}"/>
              </a:ext>
            </a:extLst>
          </p:cNvPr>
          <p:cNvPicPr>
            <a:picLocks noChangeAspect="1"/>
          </p:cNvPicPr>
          <p:nvPr/>
        </p:nvPicPr>
        <p:blipFill>
          <a:blip r:embed="rId2"/>
          <a:stretch>
            <a:fillRect/>
          </a:stretch>
        </p:blipFill>
        <p:spPr>
          <a:xfrm>
            <a:off x="290117" y="739140"/>
            <a:ext cx="3192223" cy="4130040"/>
          </a:xfrm>
          <a:prstGeom prst="rect">
            <a:avLst/>
          </a:prstGeom>
        </p:spPr>
      </p:pic>
      <p:pic>
        <p:nvPicPr>
          <p:cNvPr id="8" name="Picture 7">
            <a:extLst>
              <a:ext uri="{FF2B5EF4-FFF2-40B4-BE49-F238E27FC236}">
                <a16:creationId xmlns:a16="http://schemas.microsoft.com/office/drawing/2014/main" id="{0ABF788F-A16C-425A-975D-C5B3C335E952}"/>
              </a:ext>
            </a:extLst>
          </p:cNvPr>
          <p:cNvPicPr>
            <a:picLocks noChangeAspect="1"/>
          </p:cNvPicPr>
          <p:nvPr/>
        </p:nvPicPr>
        <p:blipFill>
          <a:blip r:embed="rId3"/>
          <a:stretch>
            <a:fillRect/>
          </a:stretch>
        </p:blipFill>
        <p:spPr>
          <a:xfrm>
            <a:off x="3848100" y="750490"/>
            <a:ext cx="4602480" cy="2192238"/>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906780"/>
            <a:ext cx="2987040" cy="320802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664433" y="472276"/>
            <a:ext cx="3629433" cy="4244667"/>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4275917631"/>
              </p:ext>
            </p:extLst>
          </p:nvPr>
        </p:nvGraphicFramePr>
        <p:xfrm>
          <a:off x="259080" y="441960"/>
          <a:ext cx="8618220" cy="43205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905655">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414885">
                <a:tc>
                  <a:txBody>
                    <a:bodyPr/>
                    <a:lstStyle/>
                    <a:p>
                      <a:endParaRPr lang="en-CA" dirty="0"/>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a:p>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2747806280"/>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Algorithms/Settings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Hyperparameter Optimization</a:t>
                      </a:r>
                    </a:p>
                    <a:p>
                      <a:pPr marL="0" indent="0">
                        <a:buFont typeface="Wingdings" panose="05000000000000000000" pitchFamily="2" charset="2"/>
                        <a:buNone/>
                      </a:pPr>
                      <a:endParaRPr lang="en-CA" dirty="0">
                        <a:solidFill>
                          <a:schemeClr val="bg1">
                            <a:lumMod val="50000"/>
                          </a:schemeClr>
                        </a:solidFill>
                      </a:endParaRPr>
                    </a:p>
                    <a:p>
                      <a:pPr marL="285750" indent="-285750">
                        <a:buFont typeface="Wingdings" panose="05000000000000000000" pitchFamily="2" charset="2"/>
                        <a:buChar char="ü"/>
                      </a:pPr>
                      <a:r>
                        <a:rPr lang="en-CA" dirty="0" err="1">
                          <a:solidFill>
                            <a:schemeClr val="bg1">
                              <a:lumMod val="50000"/>
                            </a:schemeClr>
                          </a:solidFill>
                        </a:rPr>
                        <a:t>XgBoosting</a:t>
                      </a:r>
                      <a:r>
                        <a:rPr lang="en-CA" dirty="0">
                          <a:solidFill>
                            <a:schemeClr val="bg1">
                              <a:lumMod val="50000"/>
                            </a:schemeClr>
                          </a:solidFill>
                        </a:rPr>
                        <a:t> </a:t>
                      </a:r>
                    </a:p>
                    <a:p>
                      <a:pPr marL="0" indent="0">
                        <a:buFont typeface="Wingdings" panose="05000000000000000000" pitchFamily="2" charset="2"/>
                        <a:buNone/>
                      </a:pPr>
                      <a:endParaRPr lang="en-CA" dirty="0">
                        <a:solidFill>
                          <a:schemeClr val="bg1">
                            <a:lumMod val="50000"/>
                          </a:schemeClr>
                        </a:solidFill>
                      </a:endParaRP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2"/>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3"/>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4"/>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5"/>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6"/>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7"/>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8"/>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9"/>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829</Words>
  <Application>Microsoft Office PowerPoint</Application>
  <PresentationFormat>On-screen Show (16:9)</PresentationFormat>
  <Paragraphs>158</Paragraphs>
  <Slides>25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Average</vt:lpstr>
      <vt:lpstr>Calibri</vt:lpstr>
      <vt:lpstr>Wingdings</vt:lpstr>
      <vt:lpstr>Arial</vt:lpstr>
      <vt:lpstr>Oswald</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156</cp:revision>
  <dcterms:modified xsi:type="dcterms:W3CDTF">2022-04-10T19:59:48Z</dcterms:modified>
</cp:coreProperties>
</file>